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2" r:id="rId4"/>
    <p:sldId id="260" r:id="rId5"/>
    <p:sldId id="261" r:id="rId6"/>
    <p:sldId id="263" r:id="rId7"/>
    <p:sldId id="25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0B09BC-ACE0-4936-B4F0-2BC10C41515C}"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EF10-6D17-4F3C-BFD1-9775C80B92DE}" type="slidenum">
              <a:rPr lang="en-US" smtClean="0"/>
              <a:t>‹#›</a:t>
            </a:fld>
            <a:endParaRPr lang="en-US"/>
          </a:p>
        </p:txBody>
      </p:sp>
    </p:spTree>
    <p:extLst>
      <p:ext uri="{BB962C8B-B14F-4D97-AF65-F5344CB8AC3E}">
        <p14:creationId xmlns:p14="http://schemas.microsoft.com/office/powerpoint/2010/main" val="2184226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B09BC-ACE0-4936-B4F0-2BC10C41515C}"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EF10-6D17-4F3C-BFD1-9775C80B92DE}" type="slidenum">
              <a:rPr lang="en-US" smtClean="0"/>
              <a:t>‹#›</a:t>
            </a:fld>
            <a:endParaRPr lang="en-US"/>
          </a:p>
        </p:txBody>
      </p:sp>
    </p:spTree>
    <p:extLst>
      <p:ext uri="{BB962C8B-B14F-4D97-AF65-F5344CB8AC3E}">
        <p14:creationId xmlns:p14="http://schemas.microsoft.com/office/powerpoint/2010/main" val="13894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B09BC-ACE0-4936-B4F0-2BC10C41515C}"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EF10-6D17-4F3C-BFD1-9775C80B92DE}" type="slidenum">
              <a:rPr lang="en-US" smtClean="0"/>
              <a:t>‹#›</a:t>
            </a:fld>
            <a:endParaRPr lang="en-US"/>
          </a:p>
        </p:txBody>
      </p:sp>
    </p:spTree>
    <p:extLst>
      <p:ext uri="{BB962C8B-B14F-4D97-AF65-F5344CB8AC3E}">
        <p14:creationId xmlns:p14="http://schemas.microsoft.com/office/powerpoint/2010/main" val="3468385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0B09BC-ACE0-4936-B4F0-2BC10C41515C}"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EF10-6D17-4F3C-BFD1-9775C80B92DE}" type="slidenum">
              <a:rPr lang="en-US" smtClean="0"/>
              <a:t>‹#›</a:t>
            </a:fld>
            <a:endParaRPr lang="en-US"/>
          </a:p>
        </p:txBody>
      </p:sp>
    </p:spTree>
    <p:extLst>
      <p:ext uri="{BB962C8B-B14F-4D97-AF65-F5344CB8AC3E}">
        <p14:creationId xmlns:p14="http://schemas.microsoft.com/office/powerpoint/2010/main" val="196973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80B09BC-ACE0-4936-B4F0-2BC10C41515C}"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FEF10-6D17-4F3C-BFD1-9775C80B92DE}" type="slidenum">
              <a:rPr lang="en-US" smtClean="0"/>
              <a:t>‹#›</a:t>
            </a:fld>
            <a:endParaRPr lang="en-US"/>
          </a:p>
        </p:txBody>
      </p:sp>
    </p:spTree>
    <p:extLst>
      <p:ext uri="{BB962C8B-B14F-4D97-AF65-F5344CB8AC3E}">
        <p14:creationId xmlns:p14="http://schemas.microsoft.com/office/powerpoint/2010/main" val="279287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0B09BC-ACE0-4936-B4F0-2BC10C41515C}"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FEF10-6D17-4F3C-BFD1-9775C80B92DE}" type="slidenum">
              <a:rPr lang="en-US" smtClean="0"/>
              <a:t>‹#›</a:t>
            </a:fld>
            <a:endParaRPr lang="en-US"/>
          </a:p>
        </p:txBody>
      </p:sp>
    </p:spTree>
    <p:extLst>
      <p:ext uri="{BB962C8B-B14F-4D97-AF65-F5344CB8AC3E}">
        <p14:creationId xmlns:p14="http://schemas.microsoft.com/office/powerpoint/2010/main" val="392765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0B09BC-ACE0-4936-B4F0-2BC10C41515C}" type="datetimeFigureOut">
              <a:rPr lang="en-US" smtClean="0"/>
              <a:t>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FEF10-6D17-4F3C-BFD1-9775C80B92DE}" type="slidenum">
              <a:rPr lang="en-US" smtClean="0"/>
              <a:t>‹#›</a:t>
            </a:fld>
            <a:endParaRPr lang="en-US"/>
          </a:p>
        </p:txBody>
      </p:sp>
    </p:spTree>
    <p:extLst>
      <p:ext uri="{BB962C8B-B14F-4D97-AF65-F5344CB8AC3E}">
        <p14:creationId xmlns:p14="http://schemas.microsoft.com/office/powerpoint/2010/main" val="373608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0B09BC-ACE0-4936-B4F0-2BC10C41515C}" type="datetimeFigureOut">
              <a:rPr lang="en-US" smtClean="0"/>
              <a:t>1/28/2018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FEF10-6D17-4F3C-BFD1-9775C80B92DE}" type="slidenum">
              <a:rPr lang="en-US" smtClean="0"/>
              <a:t>‹#›</a:t>
            </a:fld>
            <a:endParaRPr lang="en-US"/>
          </a:p>
        </p:txBody>
      </p:sp>
    </p:spTree>
    <p:extLst>
      <p:ext uri="{BB962C8B-B14F-4D97-AF65-F5344CB8AC3E}">
        <p14:creationId xmlns:p14="http://schemas.microsoft.com/office/powerpoint/2010/main" val="67942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B09BC-ACE0-4936-B4F0-2BC10C41515C}" type="datetimeFigureOut">
              <a:rPr lang="en-US" smtClean="0"/>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FEF10-6D17-4F3C-BFD1-9775C80B92DE}" type="slidenum">
              <a:rPr lang="en-US" smtClean="0"/>
              <a:t>‹#›</a:t>
            </a:fld>
            <a:endParaRPr lang="en-US"/>
          </a:p>
        </p:txBody>
      </p:sp>
    </p:spTree>
    <p:extLst>
      <p:ext uri="{BB962C8B-B14F-4D97-AF65-F5344CB8AC3E}">
        <p14:creationId xmlns:p14="http://schemas.microsoft.com/office/powerpoint/2010/main" val="79888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0B09BC-ACE0-4936-B4F0-2BC10C41515C}"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FEF10-6D17-4F3C-BFD1-9775C80B92DE}" type="slidenum">
              <a:rPr lang="en-US" smtClean="0"/>
              <a:t>‹#›</a:t>
            </a:fld>
            <a:endParaRPr lang="en-US"/>
          </a:p>
        </p:txBody>
      </p:sp>
    </p:spTree>
    <p:extLst>
      <p:ext uri="{BB962C8B-B14F-4D97-AF65-F5344CB8AC3E}">
        <p14:creationId xmlns:p14="http://schemas.microsoft.com/office/powerpoint/2010/main" val="2251039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80B09BC-ACE0-4936-B4F0-2BC10C41515C}"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FEF10-6D17-4F3C-BFD1-9775C80B92DE}" type="slidenum">
              <a:rPr lang="en-US" smtClean="0"/>
              <a:t>‹#›</a:t>
            </a:fld>
            <a:endParaRPr lang="en-US"/>
          </a:p>
        </p:txBody>
      </p:sp>
    </p:spTree>
    <p:extLst>
      <p:ext uri="{BB962C8B-B14F-4D97-AF65-F5344CB8AC3E}">
        <p14:creationId xmlns:p14="http://schemas.microsoft.com/office/powerpoint/2010/main" val="2526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0B09BC-ACE0-4936-B4F0-2BC10C41515C}" type="datetimeFigureOut">
              <a:rPr lang="en-US" smtClean="0"/>
              <a:t>1/28/2018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FEF10-6D17-4F3C-BFD1-9775C80B92DE}" type="slidenum">
              <a:rPr lang="en-US" smtClean="0"/>
              <a:t>‹#›</a:t>
            </a:fld>
            <a:endParaRPr lang="en-US"/>
          </a:p>
        </p:txBody>
      </p:sp>
    </p:spTree>
    <p:extLst>
      <p:ext uri="{BB962C8B-B14F-4D97-AF65-F5344CB8AC3E}">
        <p14:creationId xmlns:p14="http://schemas.microsoft.com/office/powerpoint/2010/main" val="2093154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extBox 6"/>
          <p:cNvSpPr txBox="1"/>
          <p:nvPr/>
        </p:nvSpPr>
        <p:spPr>
          <a:xfrm>
            <a:off x="900333" y="478302"/>
            <a:ext cx="10511852" cy="769441"/>
          </a:xfrm>
          <a:prstGeom prst="rect">
            <a:avLst/>
          </a:prstGeom>
          <a:noFill/>
        </p:spPr>
        <p:txBody>
          <a:bodyPr wrap="none" rtlCol="0">
            <a:spAutoFit/>
          </a:bodyPr>
          <a:lstStyle/>
          <a:p>
            <a:r>
              <a:rPr lang="en-US" sz="4400" dirty="0" smtClean="0">
                <a:solidFill>
                  <a:schemeClr val="bg1"/>
                </a:solidFill>
              </a:rPr>
              <a:t>Alison </a:t>
            </a:r>
            <a:r>
              <a:rPr lang="en-US" sz="4400" dirty="0" err="1" smtClean="0">
                <a:solidFill>
                  <a:schemeClr val="bg1"/>
                </a:solidFill>
              </a:rPr>
              <a:t>Culley</a:t>
            </a:r>
            <a:r>
              <a:rPr lang="en-US" sz="4400" dirty="0" smtClean="0">
                <a:solidFill>
                  <a:schemeClr val="bg1"/>
                </a:solidFill>
              </a:rPr>
              <a:t> Ellsworth </a:t>
            </a:r>
            <a:r>
              <a:rPr lang="en-US" sz="4400" dirty="0" err="1" smtClean="0">
                <a:solidFill>
                  <a:schemeClr val="bg1"/>
                </a:solidFill>
              </a:rPr>
              <a:t>Foxborough</a:t>
            </a:r>
            <a:r>
              <a:rPr lang="en-US" sz="4400" dirty="0" smtClean="0">
                <a:solidFill>
                  <a:schemeClr val="bg1"/>
                </a:solidFill>
              </a:rPr>
              <a:t> H.S. 1998</a:t>
            </a:r>
            <a:endParaRPr lang="en-US" sz="4400" dirty="0">
              <a:solidFill>
                <a:schemeClr val="bg1"/>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81" y="1247743"/>
            <a:ext cx="3360448" cy="2517092"/>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81" y="3893217"/>
            <a:ext cx="1847776" cy="2894849"/>
          </a:xfrm>
          <a:prstGeom prst="rect">
            <a:avLst/>
          </a:prstGeom>
        </p:spPr>
      </p:pic>
      <p:sp>
        <p:nvSpPr>
          <p:cNvPr id="14" name="TextBox 13"/>
          <p:cNvSpPr txBox="1"/>
          <p:nvPr/>
        </p:nvSpPr>
        <p:spPr>
          <a:xfrm>
            <a:off x="3876044" y="1272345"/>
            <a:ext cx="6674725" cy="2585323"/>
          </a:xfrm>
          <a:prstGeom prst="rect">
            <a:avLst/>
          </a:prstGeom>
          <a:noFill/>
        </p:spPr>
        <p:txBody>
          <a:bodyPr wrap="square" rtlCol="0">
            <a:spAutoFit/>
          </a:bodyPr>
          <a:lstStyle/>
          <a:p>
            <a:r>
              <a:rPr lang="en-US" dirty="0" smtClean="0"/>
              <a:t>Here Alison is pictured in her early </a:t>
            </a:r>
            <a:r>
              <a:rPr lang="en-US" dirty="0" err="1" smtClean="0"/>
              <a:t>Hockomock</a:t>
            </a:r>
            <a:r>
              <a:rPr lang="en-US" dirty="0" smtClean="0"/>
              <a:t> League competition days where she went undefeated for 5 years in a row starting in 8</a:t>
            </a:r>
            <a:r>
              <a:rPr lang="en-US" baseline="30000" dirty="0" smtClean="0"/>
              <a:t>th</a:t>
            </a:r>
            <a:r>
              <a:rPr lang="en-US" dirty="0" smtClean="0"/>
              <a:t> grade in the 100, 200 and 400. Her high school PR’s are:</a:t>
            </a:r>
          </a:p>
          <a:p>
            <a:r>
              <a:rPr lang="en-US" dirty="0" smtClean="0"/>
              <a:t>100m = 11.8</a:t>
            </a:r>
          </a:p>
          <a:p>
            <a:r>
              <a:rPr lang="en-US" dirty="0" smtClean="0"/>
              <a:t>200m = 24.44</a:t>
            </a:r>
          </a:p>
          <a:p>
            <a:r>
              <a:rPr lang="en-US" dirty="0" smtClean="0"/>
              <a:t>300m = 39.45</a:t>
            </a:r>
          </a:p>
          <a:p>
            <a:r>
              <a:rPr lang="en-US" dirty="0" smtClean="0"/>
              <a:t>400m = 56.53</a:t>
            </a:r>
          </a:p>
          <a:p>
            <a:r>
              <a:rPr lang="en-US" dirty="0" smtClean="0"/>
              <a:t>5X Boston Globe and Herald All Star and Runner of the Year in 1998. </a:t>
            </a:r>
          </a:p>
          <a:p>
            <a:endParaRPr lang="en-US" dirty="0"/>
          </a:p>
        </p:txBody>
      </p:sp>
      <p:sp>
        <p:nvSpPr>
          <p:cNvPr id="15" name="TextBox 14"/>
          <p:cNvSpPr txBox="1"/>
          <p:nvPr/>
        </p:nvSpPr>
        <p:spPr>
          <a:xfrm>
            <a:off x="3876044" y="3893217"/>
            <a:ext cx="5978769" cy="2862322"/>
          </a:xfrm>
          <a:prstGeom prst="rect">
            <a:avLst/>
          </a:prstGeom>
          <a:noFill/>
        </p:spPr>
        <p:txBody>
          <a:bodyPr wrap="square" rtlCol="0">
            <a:spAutoFit/>
          </a:bodyPr>
          <a:lstStyle/>
          <a:p>
            <a:r>
              <a:rPr lang="en-US" dirty="0" smtClean="0"/>
              <a:t>While at Syracuse she owned or was part of seven school records. She was selected at the captain of the track team. She was a several times Big East and ECAC champion. Her PR’s were:</a:t>
            </a:r>
          </a:p>
          <a:p>
            <a:r>
              <a:rPr lang="en-US" dirty="0" smtClean="0"/>
              <a:t>55m = 7.02</a:t>
            </a:r>
          </a:p>
          <a:p>
            <a:r>
              <a:rPr lang="en-US" dirty="0" smtClean="0"/>
              <a:t>60m = 7:53</a:t>
            </a:r>
          </a:p>
          <a:p>
            <a:r>
              <a:rPr lang="en-US" dirty="0" smtClean="0"/>
              <a:t>100m = 11.64</a:t>
            </a:r>
          </a:p>
          <a:p>
            <a:r>
              <a:rPr lang="en-US" dirty="0" smtClean="0"/>
              <a:t>200m = 23.33 Standing ‘</a:t>
            </a:r>
            <a:r>
              <a:rPr lang="en-US" dirty="0" err="1" smtClean="0"/>
              <a:t>Cuse</a:t>
            </a:r>
            <a:r>
              <a:rPr lang="en-US" dirty="0" smtClean="0"/>
              <a:t> Record</a:t>
            </a:r>
          </a:p>
          <a:p>
            <a:r>
              <a:rPr lang="en-US" dirty="0" smtClean="0"/>
              <a:t>4x400 = 3:37.02 Standing ‘</a:t>
            </a:r>
            <a:r>
              <a:rPr lang="en-US" dirty="0" err="1" smtClean="0"/>
              <a:t>Cuse</a:t>
            </a:r>
            <a:r>
              <a:rPr lang="en-US" dirty="0" smtClean="0"/>
              <a:t> Record</a:t>
            </a:r>
          </a:p>
          <a:p>
            <a:r>
              <a:rPr lang="en-US" dirty="0" smtClean="0"/>
              <a:t>DMR = 11:56.0 Standing’ </a:t>
            </a:r>
            <a:r>
              <a:rPr lang="en-US" dirty="0" err="1" smtClean="0"/>
              <a:t>Cuse</a:t>
            </a:r>
            <a:r>
              <a:rPr lang="en-US" dirty="0" smtClean="0"/>
              <a:t> Record.</a:t>
            </a:r>
            <a:endParaRPr lang="en-US" dirty="0"/>
          </a:p>
        </p:txBody>
      </p:sp>
    </p:spTree>
    <p:extLst>
      <p:ext uri="{BB962C8B-B14F-4D97-AF65-F5344CB8AC3E}">
        <p14:creationId xmlns:p14="http://schemas.microsoft.com/office/powerpoint/2010/main" val="111367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1294228" y="366765"/>
            <a:ext cx="9340947" cy="584775"/>
          </a:xfrm>
          <a:prstGeom prst="rect">
            <a:avLst/>
          </a:prstGeom>
          <a:noFill/>
        </p:spPr>
        <p:txBody>
          <a:bodyPr wrap="square" rtlCol="0">
            <a:spAutoFit/>
          </a:bodyPr>
          <a:lstStyle/>
          <a:p>
            <a:r>
              <a:rPr lang="en-US" sz="3200" dirty="0" smtClean="0">
                <a:solidFill>
                  <a:schemeClr val="bg1"/>
                </a:solidFill>
              </a:rPr>
              <a:t>Sheela </a:t>
            </a:r>
            <a:r>
              <a:rPr lang="en-US" sz="3200" dirty="0" err="1" smtClean="0">
                <a:solidFill>
                  <a:schemeClr val="bg1"/>
                </a:solidFill>
              </a:rPr>
              <a:t>Gyanvati</a:t>
            </a:r>
            <a:r>
              <a:rPr lang="en-US" sz="3200" dirty="0" smtClean="0">
                <a:solidFill>
                  <a:schemeClr val="bg1"/>
                </a:solidFill>
              </a:rPr>
              <a:t> Agrawal Joseph Case H.S. 1999</a:t>
            </a:r>
            <a:endParaRPr lang="en-US" sz="3200"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678" y="1121356"/>
            <a:ext cx="2598533" cy="3464711"/>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240" y="947224"/>
            <a:ext cx="2729133" cy="3638843"/>
          </a:xfrm>
          <a:prstGeom prst="rect">
            <a:avLst/>
          </a:prstGeom>
        </p:spPr>
      </p:pic>
      <p:sp>
        <p:nvSpPr>
          <p:cNvPr id="3" name="TextBox 2"/>
          <p:cNvSpPr txBox="1"/>
          <p:nvPr/>
        </p:nvSpPr>
        <p:spPr>
          <a:xfrm>
            <a:off x="2774382" y="1103229"/>
            <a:ext cx="3302860" cy="4093428"/>
          </a:xfrm>
          <a:prstGeom prst="rect">
            <a:avLst/>
          </a:prstGeom>
          <a:noFill/>
        </p:spPr>
        <p:txBody>
          <a:bodyPr wrap="square" rtlCol="0">
            <a:spAutoFit/>
          </a:bodyPr>
          <a:lstStyle/>
          <a:p>
            <a:r>
              <a:rPr lang="en-US" sz="2000" dirty="0" smtClean="0">
                <a:solidFill>
                  <a:srgbClr val="000099"/>
                </a:solidFill>
              </a:rPr>
              <a:t>While at Case High School Sheela  finished 2</a:t>
            </a:r>
            <a:r>
              <a:rPr lang="en-US" sz="2000" baseline="30000" dirty="0" smtClean="0">
                <a:solidFill>
                  <a:srgbClr val="000099"/>
                </a:solidFill>
              </a:rPr>
              <a:t>nd</a:t>
            </a:r>
            <a:r>
              <a:rPr lang="en-US" sz="2000" dirty="0" smtClean="0">
                <a:solidFill>
                  <a:srgbClr val="000099"/>
                </a:solidFill>
              </a:rPr>
              <a:t> at all state cross country meet, both times to </a:t>
            </a:r>
            <a:r>
              <a:rPr lang="en-US" sz="2000" dirty="0" err="1" smtClean="0">
                <a:solidFill>
                  <a:srgbClr val="000099"/>
                </a:solidFill>
              </a:rPr>
              <a:t>Shalane</a:t>
            </a:r>
            <a:r>
              <a:rPr lang="en-US" sz="2000" dirty="0" smtClean="0">
                <a:solidFill>
                  <a:srgbClr val="000099"/>
                </a:solidFill>
              </a:rPr>
              <a:t> Flanagan. </a:t>
            </a:r>
          </a:p>
          <a:p>
            <a:r>
              <a:rPr lang="en-US" sz="2000" dirty="0" smtClean="0">
                <a:solidFill>
                  <a:srgbClr val="000099"/>
                </a:solidFill>
              </a:rPr>
              <a:t>2X Globe Runner of the year</a:t>
            </a:r>
          </a:p>
          <a:p>
            <a:r>
              <a:rPr lang="en-US" sz="2000" dirty="0" smtClean="0">
                <a:solidFill>
                  <a:srgbClr val="000099"/>
                </a:solidFill>
              </a:rPr>
              <a:t>2X Footlocker qualifier. </a:t>
            </a:r>
          </a:p>
          <a:p>
            <a:r>
              <a:rPr lang="en-US" sz="2000" dirty="0" smtClean="0">
                <a:solidFill>
                  <a:srgbClr val="000099"/>
                </a:solidFill>
              </a:rPr>
              <a:t>High school All-American  </a:t>
            </a:r>
          </a:p>
          <a:p>
            <a:r>
              <a:rPr lang="en-US" sz="2000" dirty="0" smtClean="0">
                <a:solidFill>
                  <a:srgbClr val="000099"/>
                </a:solidFill>
              </a:rPr>
              <a:t>Dartmouth Relays 1 mile Champ in 4:59.46 </a:t>
            </a:r>
          </a:p>
          <a:p>
            <a:r>
              <a:rPr lang="en-US" sz="2000" dirty="0" smtClean="0">
                <a:solidFill>
                  <a:srgbClr val="000099"/>
                </a:solidFill>
              </a:rPr>
              <a:t>Competed in Millrose Mile. State record in the 2 mile at 10:19 and</a:t>
            </a:r>
          </a:p>
          <a:p>
            <a:r>
              <a:rPr lang="en-US" sz="2000" dirty="0" smtClean="0">
                <a:solidFill>
                  <a:srgbClr val="000099"/>
                </a:solidFill>
              </a:rPr>
              <a:t>Mile record at 4:46.0</a:t>
            </a:r>
            <a:endParaRPr lang="en-US" sz="2000" dirty="0">
              <a:solidFill>
                <a:srgbClr val="000099"/>
              </a:solidFill>
            </a:endParaRPr>
          </a:p>
        </p:txBody>
      </p:sp>
      <p:sp>
        <p:nvSpPr>
          <p:cNvPr id="4" name="TextBox 3"/>
          <p:cNvSpPr txBox="1"/>
          <p:nvPr/>
        </p:nvSpPr>
        <p:spPr>
          <a:xfrm>
            <a:off x="5978767" y="1103229"/>
            <a:ext cx="3038622" cy="4708981"/>
          </a:xfrm>
          <a:prstGeom prst="rect">
            <a:avLst/>
          </a:prstGeom>
          <a:noFill/>
        </p:spPr>
        <p:txBody>
          <a:bodyPr wrap="square" rtlCol="0">
            <a:spAutoFit/>
          </a:bodyPr>
          <a:lstStyle/>
          <a:p>
            <a:r>
              <a:rPr lang="en-US" sz="2000" dirty="0" smtClean="0">
                <a:solidFill>
                  <a:srgbClr val="000099"/>
                </a:solidFill>
              </a:rPr>
              <a:t>While at Duke University she was selected as a: </a:t>
            </a:r>
          </a:p>
          <a:p>
            <a:r>
              <a:rPr lang="en-US" sz="2000" dirty="0" smtClean="0">
                <a:solidFill>
                  <a:srgbClr val="000099"/>
                </a:solidFill>
              </a:rPr>
              <a:t>1</a:t>
            </a:r>
            <a:r>
              <a:rPr lang="en-US" sz="2000" baseline="30000" dirty="0" smtClean="0">
                <a:solidFill>
                  <a:srgbClr val="000099"/>
                </a:solidFill>
              </a:rPr>
              <a:t>st</a:t>
            </a:r>
            <a:r>
              <a:rPr lang="en-US" sz="2000" dirty="0" smtClean="0">
                <a:solidFill>
                  <a:srgbClr val="000099"/>
                </a:solidFill>
              </a:rPr>
              <a:t> Team Verizon All-ACADEMIC TEAM </a:t>
            </a:r>
          </a:p>
          <a:p>
            <a:r>
              <a:rPr lang="en-US" sz="2000" dirty="0">
                <a:solidFill>
                  <a:srgbClr val="000099"/>
                </a:solidFill>
              </a:rPr>
              <a:t>A 3X </a:t>
            </a:r>
            <a:r>
              <a:rPr lang="en-US" sz="2000" dirty="0" smtClean="0">
                <a:solidFill>
                  <a:srgbClr val="000099"/>
                </a:solidFill>
              </a:rPr>
              <a:t>All-East</a:t>
            </a:r>
            <a:endParaRPr lang="en-US" sz="2000" dirty="0">
              <a:solidFill>
                <a:srgbClr val="000099"/>
              </a:solidFill>
            </a:endParaRPr>
          </a:p>
          <a:p>
            <a:r>
              <a:rPr lang="en-US" sz="2000" dirty="0">
                <a:solidFill>
                  <a:srgbClr val="000099"/>
                </a:solidFill>
              </a:rPr>
              <a:t>A 3X All-ACC</a:t>
            </a:r>
          </a:p>
          <a:p>
            <a:r>
              <a:rPr lang="en-US" sz="2000" dirty="0" smtClean="0">
                <a:solidFill>
                  <a:srgbClr val="000099"/>
                </a:solidFill>
              </a:rPr>
              <a:t>A 3X All-American</a:t>
            </a:r>
          </a:p>
          <a:p>
            <a:endParaRPr lang="en-US" sz="2000" dirty="0">
              <a:solidFill>
                <a:srgbClr val="000099"/>
              </a:solidFill>
            </a:endParaRPr>
          </a:p>
          <a:p>
            <a:r>
              <a:rPr lang="en-US" sz="2000" dirty="0" smtClean="0">
                <a:solidFill>
                  <a:srgbClr val="000099"/>
                </a:solidFill>
              </a:rPr>
              <a:t>Held the Duke school records in the 3k and 5K</a:t>
            </a:r>
          </a:p>
          <a:p>
            <a:endParaRPr lang="en-US" sz="2000" dirty="0">
              <a:solidFill>
                <a:srgbClr val="000099"/>
              </a:solidFill>
            </a:endParaRPr>
          </a:p>
          <a:p>
            <a:r>
              <a:rPr lang="en-US" sz="2000" dirty="0" smtClean="0">
                <a:solidFill>
                  <a:srgbClr val="000099"/>
                </a:solidFill>
              </a:rPr>
              <a:t>College PR’s:</a:t>
            </a:r>
          </a:p>
          <a:p>
            <a:r>
              <a:rPr lang="en-US" sz="2000" dirty="0" smtClean="0">
                <a:solidFill>
                  <a:srgbClr val="000099"/>
                </a:solidFill>
              </a:rPr>
              <a:t>1-Mile = 4:40.58</a:t>
            </a:r>
          </a:p>
          <a:p>
            <a:r>
              <a:rPr lang="en-US" sz="2000" dirty="0" smtClean="0">
                <a:solidFill>
                  <a:srgbClr val="000099"/>
                </a:solidFill>
              </a:rPr>
              <a:t>3K = 9:23.89</a:t>
            </a:r>
          </a:p>
          <a:p>
            <a:r>
              <a:rPr lang="en-US" sz="2000" dirty="0" smtClean="0">
                <a:solidFill>
                  <a:srgbClr val="000099"/>
                </a:solidFill>
              </a:rPr>
              <a:t>5K = 16:29</a:t>
            </a:r>
          </a:p>
        </p:txBody>
      </p:sp>
    </p:spTree>
    <p:extLst>
      <p:ext uri="{BB962C8B-B14F-4D97-AF65-F5344CB8AC3E}">
        <p14:creationId xmlns:p14="http://schemas.microsoft.com/office/powerpoint/2010/main" val="2335541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p:cNvSpPr txBox="1"/>
          <p:nvPr/>
        </p:nvSpPr>
        <p:spPr>
          <a:xfrm>
            <a:off x="533400" y="361709"/>
            <a:ext cx="11506200" cy="707886"/>
          </a:xfrm>
          <a:prstGeom prst="rect">
            <a:avLst/>
          </a:prstGeom>
          <a:noFill/>
        </p:spPr>
        <p:txBody>
          <a:bodyPr wrap="square" rtlCol="0">
            <a:spAutoFit/>
          </a:bodyPr>
          <a:lstStyle/>
          <a:p>
            <a:r>
              <a:rPr lang="en-US" sz="4000" dirty="0" smtClean="0">
                <a:solidFill>
                  <a:schemeClr val="bg1"/>
                </a:solidFill>
              </a:rPr>
              <a:t>Brian Crossman Saint Dominic </a:t>
            </a:r>
            <a:r>
              <a:rPr lang="en-US" sz="4000" dirty="0" err="1" smtClean="0">
                <a:solidFill>
                  <a:schemeClr val="bg1"/>
                </a:solidFill>
              </a:rPr>
              <a:t>Savio</a:t>
            </a:r>
            <a:r>
              <a:rPr lang="en-US" sz="4000" dirty="0" smtClean="0">
                <a:solidFill>
                  <a:schemeClr val="bg1"/>
                </a:solidFill>
              </a:rPr>
              <a:t> High School 1984</a:t>
            </a:r>
            <a:endParaRPr lang="en-US" sz="4000"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36" y="1069595"/>
            <a:ext cx="3992223" cy="5581650"/>
          </a:xfrm>
          <a:prstGeom prst="rect">
            <a:avLst/>
          </a:prstGeom>
        </p:spPr>
      </p:pic>
      <p:sp>
        <p:nvSpPr>
          <p:cNvPr id="11" name="TextBox 10"/>
          <p:cNvSpPr txBox="1"/>
          <p:nvPr/>
        </p:nvSpPr>
        <p:spPr>
          <a:xfrm>
            <a:off x="4514850" y="1069595"/>
            <a:ext cx="3200400" cy="2862322"/>
          </a:xfrm>
          <a:prstGeom prst="rect">
            <a:avLst/>
          </a:prstGeom>
          <a:noFill/>
        </p:spPr>
        <p:txBody>
          <a:bodyPr wrap="square" rtlCol="0">
            <a:spAutoFit/>
          </a:bodyPr>
          <a:lstStyle/>
          <a:p>
            <a:r>
              <a:rPr lang="en-US" sz="2000" dirty="0" smtClean="0"/>
              <a:t>While at Dom </a:t>
            </a:r>
            <a:r>
              <a:rPr lang="en-US" sz="2000" dirty="0" err="1" smtClean="0"/>
              <a:t>Savio</a:t>
            </a:r>
            <a:r>
              <a:rPr lang="en-US" sz="2000" dirty="0" smtClean="0"/>
              <a:t> Brian won the 1984 indoor Class C 600 yard run the outdoor Class C 400 meter and the New England 400 meter Championship. His High School PR’s include:</a:t>
            </a:r>
          </a:p>
          <a:p>
            <a:r>
              <a:rPr lang="en-US" sz="2000" dirty="0" smtClean="0"/>
              <a:t>600 yard = 1:13.3</a:t>
            </a:r>
          </a:p>
          <a:p>
            <a:r>
              <a:rPr lang="en-US" sz="2000" dirty="0" smtClean="0"/>
              <a:t>400 meter = 48.6</a:t>
            </a:r>
            <a:endParaRPr lang="en-US" sz="2000" dirty="0"/>
          </a:p>
        </p:txBody>
      </p:sp>
      <p:sp>
        <p:nvSpPr>
          <p:cNvPr id="12" name="TextBox 11"/>
          <p:cNvSpPr txBox="1"/>
          <p:nvPr/>
        </p:nvSpPr>
        <p:spPr>
          <a:xfrm>
            <a:off x="8172450" y="1238250"/>
            <a:ext cx="3505200" cy="4247317"/>
          </a:xfrm>
          <a:prstGeom prst="rect">
            <a:avLst/>
          </a:prstGeom>
          <a:noFill/>
        </p:spPr>
        <p:txBody>
          <a:bodyPr wrap="square" rtlCol="0">
            <a:spAutoFit/>
          </a:bodyPr>
          <a:lstStyle/>
          <a:p>
            <a:r>
              <a:rPr lang="en-US" dirty="0" smtClean="0"/>
              <a:t>While at Fitchburg State Brian was a:</a:t>
            </a:r>
          </a:p>
          <a:p>
            <a:r>
              <a:rPr lang="en-US" dirty="0" smtClean="0"/>
              <a:t>4X New England Champion</a:t>
            </a:r>
          </a:p>
          <a:p>
            <a:r>
              <a:rPr lang="en-US" dirty="0" smtClean="0"/>
              <a:t>13X NCAA Div. II All-American.</a:t>
            </a:r>
          </a:p>
          <a:p>
            <a:endParaRPr lang="en-US" dirty="0"/>
          </a:p>
          <a:p>
            <a:r>
              <a:rPr lang="en-US" dirty="0" smtClean="0"/>
              <a:t>NCAA Div. III national champion in 1986 and 1988. In both those years his times were National Records and he became the 1</a:t>
            </a:r>
            <a:r>
              <a:rPr lang="en-US" baseline="30000" dirty="0" smtClean="0"/>
              <a:t>st</a:t>
            </a:r>
            <a:r>
              <a:rPr lang="en-US" dirty="0" smtClean="0"/>
              <a:t> Div. III Athlete to break 48 seconds</a:t>
            </a:r>
          </a:p>
          <a:p>
            <a:endParaRPr lang="en-US" dirty="0"/>
          </a:p>
          <a:p>
            <a:r>
              <a:rPr lang="en-US" dirty="0" smtClean="0"/>
              <a:t>Collegiate PR’s:</a:t>
            </a:r>
          </a:p>
          <a:p>
            <a:r>
              <a:rPr lang="en-US" dirty="0" smtClean="0"/>
              <a:t>200 meters = 21.38</a:t>
            </a:r>
          </a:p>
          <a:p>
            <a:r>
              <a:rPr lang="en-US" dirty="0" smtClean="0"/>
              <a:t>400 meters = 47.13</a:t>
            </a:r>
          </a:p>
          <a:p>
            <a:r>
              <a:rPr lang="en-US" dirty="0" smtClean="0"/>
              <a:t>600 yards = 1:10.19</a:t>
            </a:r>
            <a:endParaRPr lang="en-US" dirty="0"/>
          </a:p>
        </p:txBody>
      </p:sp>
      <p:sp>
        <p:nvSpPr>
          <p:cNvPr id="13" name="TextBox 12"/>
          <p:cNvSpPr txBox="1"/>
          <p:nvPr/>
        </p:nvSpPr>
        <p:spPr>
          <a:xfrm>
            <a:off x="4514850" y="3931917"/>
            <a:ext cx="2724150" cy="2862322"/>
          </a:xfrm>
          <a:prstGeom prst="rect">
            <a:avLst/>
          </a:prstGeom>
          <a:noFill/>
        </p:spPr>
        <p:txBody>
          <a:bodyPr wrap="square" rtlCol="0">
            <a:spAutoFit/>
          </a:bodyPr>
          <a:lstStyle/>
          <a:p>
            <a:r>
              <a:rPr lang="en-US" dirty="0" smtClean="0"/>
              <a:t>Brian competed internationally after college. His indoor PR’s:</a:t>
            </a:r>
          </a:p>
          <a:p>
            <a:r>
              <a:rPr lang="en-US" dirty="0" smtClean="0"/>
              <a:t>200 meters = 21.91</a:t>
            </a:r>
          </a:p>
          <a:p>
            <a:r>
              <a:rPr lang="en-US" dirty="0" smtClean="0"/>
              <a:t>400 meters = 47.18</a:t>
            </a:r>
          </a:p>
          <a:p>
            <a:r>
              <a:rPr lang="en-US" dirty="0" smtClean="0"/>
              <a:t>500 meters = 1:02.15</a:t>
            </a:r>
          </a:p>
          <a:p>
            <a:r>
              <a:rPr lang="en-US" dirty="0" smtClean="0"/>
              <a:t>Outdoor RR’s:</a:t>
            </a:r>
          </a:p>
          <a:p>
            <a:r>
              <a:rPr lang="en-US" dirty="0" smtClean="0"/>
              <a:t>100 meters 10.65</a:t>
            </a:r>
          </a:p>
          <a:p>
            <a:r>
              <a:rPr lang="en-US" dirty="0" smtClean="0"/>
              <a:t>200 meters 21.38</a:t>
            </a:r>
          </a:p>
          <a:p>
            <a:r>
              <a:rPr lang="en-US" dirty="0" smtClean="0"/>
              <a:t>400 meters 46.60</a:t>
            </a:r>
            <a:endParaRPr lang="en-US" dirty="0"/>
          </a:p>
        </p:txBody>
      </p:sp>
    </p:spTree>
    <p:extLst>
      <p:ext uri="{BB962C8B-B14F-4D97-AF65-F5344CB8AC3E}">
        <p14:creationId xmlns:p14="http://schemas.microsoft.com/office/powerpoint/2010/main" val="1947384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1434905" y="304466"/>
            <a:ext cx="9720776" cy="707886"/>
          </a:xfrm>
          <a:prstGeom prst="rect">
            <a:avLst/>
          </a:prstGeom>
          <a:noFill/>
        </p:spPr>
        <p:txBody>
          <a:bodyPr wrap="square" rtlCol="0">
            <a:spAutoFit/>
          </a:bodyPr>
          <a:lstStyle/>
          <a:p>
            <a:r>
              <a:rPr lang="en-US" sz="4000" dirty="0" smtClean="0">
                <a:solidFill>
                  <a:schemeClr val="bg1"/>
                </a:solidFill>
              </a:rPr>
              <a:t>Pam Hall Grady Weston High School 1980</a:t>
            </a:r>
            <a:endParaRPr lang="en-US" sz="4000"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03" y="1124169"/>
            <a:ext cx="2990850" cy="4581525"/>
          </a:xfrm>
          <a:prstGeom prst="rect">
            <a:avLst/>
          </a:prstGeom>
        </p:spPr>
      </p:pic>
      <p:sp>
        <p:nvSpPr>
          <p:cNvPr id="9" name="TextBox 8"/>
          <p:cNvSpPr txBox="1"/>
          <p:nvPr/>
        </p:nvSpPr>
        <p:spPr>
          <a:xfrm>
            <a:off x="3399253" y="1124169"/>
            <a:ext cx="3381375" cy="5016758"/>
          </a:xfrm>
          <a:prstGeom prst="rect">
            <a:avLst/>
          </a:prstGeom>
          <a:noFill/>
        </p:spPr>
        <p:txBody>
          <a:bodyPr wrap="square" rtlCol="0">
            <a:spAutoFit/>
          </a:bodyPr>
          <a:lstStyle/>
          <a:p>
            <a:r>
              <a:rPr lang="en-US" sz="2000" dirty="0" smtClean="0"/>
              <a:t>While at Weston High School Pam was a 5X Globe All Scholastic and Globe “Athlete of the Year” her senior year. She was a 2X outdoor state Champion a 2X New England Champ and a 3X indoor state champion. Pam Also finished 3</a:t>
            </a:r>
            <a:r>
              <a:rPr lang="en-US" sz="2000" baseline="30000" dirty="0" smtClean="0"/>
              <a:t>rd</a:t>
            </a:r>
            <a:r>
              <a:rPr lang="en-US" sz="2000" dirty="0" smtClean="0"/>
              <a:t> at the U.S. Junior National meet in 1980. </a:t>
            </a:r>
          </a:p>
          <a:p>
            <a:endParaRPr lang="en-US" sz="2000" dirty="0"/>
          </a:p>
          <a:p>
            <a:r>
              <a:rPr lang="en-US" sz="2000" dirty="0" smtClean="0"/>
              <a:t>Her High School PR’s are:</a:t>
            </a:r>
          </a:p>
          <a:p>
            <a:r>
              <a:rPr lang="en-US" sz="2000" dirty="0" smtClean="0"/>
              <a:t>Shot Put (8 lb.) = 47’5”</a:t>
            </a:r>
          </a:p>
          <a:p>
            <a:r>
              <a:rPr lang="en-US" sz="2000" dirty="0" smtClean="0"/>
              <a:t>Shot Put (4k) = 45’1”</a:t>
            </a:r>
          </a:p>
          <a:p>
            <a:r>
              <a:rPr lang="en-US" sz="2000" dirty="0" smtClean="0"/>
              <a:t>Discus = 124’7”</a:t>
            </a:r>
          </a:p>
          <a:p>
            <a:r>
              <a:rPr lang="en-US" sz="2000" dirty="0" smtClean="0"/>
              <a:t>Javelin = 123’9”</a:t>
            </a:r>
            <a:endParaRPr lang="en-US" sz="2000" dirty="0"/>
          </a:p>
        </p:txBody>
      </p:sp>
      <p:sp>
        <p:nvSpPr>
          <p:cNvPr id="10" name="TextBox 9"/>
          <p:cNvSpPr txBox="1"/>
          <p:nvPr/>
        </p:nvSpPr>
        <p:spPr>
          <a:xfrm>
            <a:off x="7104184" y="1124169"/>
            <a:ext cx="4706815" cy="5016758"/>
          </a:xfrm>
          <a:prstGeom prst="rect">
            <a:avLst/>
          </a:prstGeom>
          <a:noFill/>
        </p:spPr>
        <p:txBody>
          <a:bodyPr wrap="square" rtlCol="0">
            <a:spAutoFit/>
          </a:bodyPr>
          <a:lstStyle/>
          <a:p>
            <a:r>
              <a:rPr lang="en-US" sz="2000" dirty="0" smtClean="0"/>
              <a:t>While at the University of Miami Ohio</a:t>
            </a:r>
          </a:p>
          <a:p>
            <a:r>
              <a:rPr lang="en-US" sz="2000" b="1" dirty="0"/>
              <a:t>Hall</a:t>
            </a:r>
            <a:r>
              <a:rPr lang="en-US" sz="2000" dirty="0"/>
              <a:t> finished her career as Miami's all-time point scorer for women's track and field with 319 points and currently ranks among the Red and White's top 15 career point scorers. </a:t>
            </a:r>
            <a:endParaRPr lang="en-US" sz="2000" dirty="0" smtClean="0"/>
          </a:p>
          <a:p>
            <a:r>
              <a:rPr lang="en-US" sz="2000" dirty="0" smtClean="0"/>
              <a:t>Was a 2X All-conference in the Shot</a:t>
            </a:r>
          </a:p>
          <a:p>
            <a:r>
              <a:rPr lang="en-US" sz="2000" dirty="0" smtClean="0"/>
              <a:t>Was </a:t>
            </a:r>
            <a:r>
              <a:rPr lang="en-US" sz="2000" dirty="0"/>
              <a:t>a conference scorer for Miami all four years. </a:t>
            </a:r>
            <a:endParaRPr lang="en-US" sz="2000" dirty="0" smtClean="0"/>
          </a:p>
          <a:p>
            <a:r>
              <a:rPr lang="en-US" sz="2000" dirty="0" smtClean="0"/>
              <a:t>She </a:t>
            </a:r>
            <a:r>
              <a:rPr lang="en-US" sz="2000" dirty="0"/>
              <a:t>also was one of the league's top discus </a:t>
            </a:r>
            <a:r>
              <a:rPr lang="en-US" sz="2000" dirty="0" smtClean="0"/>
              <a:t>throwers.</a:t>
            </a:r>
            <a:endParaRPr lang="en-US" sz="2000" dirty="0"/>
          </a:p>
          <a:p>
            <a:r>
              <a:rPr lang="en-US" sz="2000" dirty="0" smtClean="0"/>
              <a:t>Inducted in to Miami Ohio’s Hall </a:t>
            </a:r>
            <a:r>
              <a:rPr lang="en-US" sz="2000" dirty="0"/>
              <a:t>of Fame </a:t>
            </a:r>
            <a:r>
              <a:rPr lang="en-US" sz="2000" dirty="0" smtClean="0"/>
              <a:t>in 2007</a:t>
            </a:r>
          </a:p>
          <a:p>
            <a:r>
              <a:rPr lang="en-US" sz="2000" dirty="0" smtClean="0"/>
              <a:t>College PR’s:</a:t>
            </a:r>
          </a:p>
          <a:p>
            <a:r>
              <a:rPr lang="en-US" sz="2000" dirty="0" smtClean="0"/>
              <a:t>4k Shot = 47’1.5”</a:t>
            </a:r>
          </a:p>
          <a:p>
            <a:r>
              <a:rPr lang="en-US" sz="2000" dirty="0" smtClean="0"/>
              <a:t>Javelin = 128’11”</a:t>
            </a:r>
            <a:endParaRPr lang="en-US" sz="2000" dirty="0"/>
          </a:p>
        </p:txBody>
      </p:sp>
    </p:spTree>
    <p:extLst>
      <p:ext uri="{BB962C8B-B14F-4D97-AF65-F5344CB8AC3E}">
        <p14:creationId xmlns:p14="http://schemas.microsoft.com/office/powerpoint/2010/main" val="941159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extBox 2"/>
          <p:cNvSpPr txBox="1"/>
          <p:nvPr/>
        </p:nvSpPr>
        <p:spPr>
          <a:xfrm>
            <a:off x="781050" y="407670"/>
            <a:ext cx="10896600" cy="707886"/>
          </a:xfrm>
          <a:prstGeom prst="rect">
            <a:avLst/>
          </a:prstGeom>
          <a:noFill/>
        </p:spPr>
        <p:txBody>
          <a:bodyPr wrap="square" rtlCol="0">
            <a:spAutoFit/>
          </a:bodyPr>
          <a:lstStyle/>
          <a:p>
            <a:r>
              <a:rPr lang="en-US" sz="4000" dirty="0" smtClean="0">
                <a:solidFill>
                  <a:schemeClr val="bg1"/>
                </a:solidFill>
              </a:rPr>
              <a:t>Roberto Cooper Rindge Technical High School 1976</a:t>
            </a:r>
            <a:endParaRPr lang="en-US" sz="4000" dirty="0">
              <a:solidFill>
                <a:schemeClr val="bg1"/>
              </a:solidFill>
            </a:endParaRPr>
          </a:p>
        </p:txBody>
      </p:sp>
      <p:sp>
        <p:nvSpPr>
          <p:cNvPr id="8" name="TextBox 7"/>
          <p:cNvSpPr txBox="1"/>
          <p:nvPr/>
        </p:nvSpPr>
        <p:spPr>
          <a:xfrm>
            <a:off x="3486150" y="1409700"/>
            <a:ext cx="3333750" cy="4708981"/>
          </a:xfrm>
          <a:prstGeom prst="rect">
            <a:avLst/>
          </a:prstGeom>
          <a:noFill/>
        </p:spPr>
        <p:txBody>
          <a:bodyPr wrap="square" rtlCol="0">
            <a:spAutoFit/>
          </a:bodyPr>
          <a:lstStyle/>
          <a:p>
            <a:r>
              <a:rPr lang="en-US" sz="2000" dirty="0" smtClean="0"/>
              <a:t>A combination of explosiveness and endurance defines Roberto Cooper while at Rindge Tech. He finished 3</a:t>
            </a:r>
            <a:r>
              <a:rPr lang="en-US" sz="2000" baseline="30000" dirty="0" smtClean="0"/>
              <a:t>rd</a:t>
            </a:r>
            <a:r>
              <a:rPr lang="en-US" sz="2000" dirty="0" smtClean="0"/>
              <a:t> at the All-State XC Meet ran the 800, 1000, 1-mile and 2-mile. Yet his best events were the jumps. At the indoor All-State meet </a:t>
            </a:r>
            <a:r>
              <a:rPr lang="en-US" sz="2000" dirty="0" err="1" smtClean="0"/>
              <a:t>meet</a:t>
            </a:r>
            <a:r>
              <a:rPr lang="en-US" sz="2000" dirty="0" smtClean="0"/>
              <a:t> his Jr. Year he was 2</a:t>
            </a:r>
            <a:r>
              <a:rPr lang="en-US" sz="2000" baseline="30000" dirty="0" smtClean="0"/>
              <a:t>nd</a:t>
            </a:r>
            <a:r>
              <a:rPr lang="en-US" sz="2000" dirty="0" smtClean="0"/>
              <a:t> in the High Jump and 2</a:t>
            </a:r>
            <a:r>
              <a:rPr lang="en-US" sz="2000" baseline="30000" dirty="0" smtClean="0"/>
              <a:t>nd</a:t>
            </a:r>
            <a:r>
              <a:rPr lang="en-US" sz="2000" dirty="0" smtClean="0"/>
              <a:t> in the 2-Mile. At the outdoor All-State meet his Sr. Year he was 2</a:t>
            </a:r>
            <a:r>
              <a:rPr lang="en-US" sz="2000" baseline="30000" dirty="0" smtClean="0"/>
              <a:t>nd</a:t>
            </a:r>
            <a:r>
              <a:rPr lang="en-US" sz="2000" dirty="0" smtClean="0"/>
              <a:t> in the 800 w/ a time of 1:57.2 and won the High Jump at 6’10.25”</a:t>
            </a:r>
            <a:endParaRPr lang="en-US" sz="2000" dirty="0"/>
          </a:p>
        </p:txBody>
      </p:sp>
      <p:sp>
        <p:nvSpPr>
          <p:cNvPr id="9" name="TextBox 8"/>
          <p:cNvSpPr txBox="1"/>
          <p:nvPr/>
        </p:nvSpPr>
        <p:spPr>
          <a:xfrm>
            <a:off x="7810500" y="1409700"/>
            <a:ext cx="3429000" cy="4708981"/>
          </a:xfrm>
          <a:prstGeom prst="rect">
            <a:avLst/>
          </a:prstGeom>
          <a:noFill/>
        </p:spPr>
        <p:txBody>
          <a:bodyPr wrap="square" rtlCol="0">
            <a:spAutoFit/>
          </a:bodyPr>
          <a:lstStyle/>
          <a:p>
            <a:r>
              <a:rPr lang="en-US" sz="2000" dirty="0" smtClean="0"/>
              <a:t>While at Adelphi University he set and currently still holds their school records in the indoor High Jump at 6’10” and outdoor school record with a jump of 7’2”. </a:t>
            </a:r>
          </a:p>
          <a:p>
            <a:endParaRPr lang="en-US" sz="2000" dirty="0"/>
          </a:p>
          <a:p>
            <a:r>
              <a:rPr lang="en-US" sz="2000" dirty="0" smtClean="0"/>
              <a:t>Interestingly he still holds the #10 all time for 5 miles at Adelphi with a time of 27:29. </a:t>
            </a:r>
          </a:p>
          <a:p>
            <a:endParaRPr lang="en-US" sz="2000" dirty="0"/>
          </a:p>
          <a:p>
            <a:r>
              <a:rPr lang="en-US" sz="2000" dirty="0" smtClean="0"/>
              <a:t>He was selected as an All-American and has been inducted into Adelphi’s Athlete Hall of Fame.</a:t>
            </a:r>
            <a:endParaRPr lang="en-US"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074" y="1541416"/>
            <a:ext cx="3194580" cy="4245429"/>
          </a:xfrm>
          <a:prstGeom prst="rect">
            <a:avLst/>
          </a:prstGeom>
        </p:spPr>
      </p:pic>
    </p:spTree>
    <p:extLst>
      <p:ext uri="{BB962C8B-B14F-4D97-AF65-F5344CB8AC3E}">
        <p14:creationId xmlns:p14="http://schemas.microsoft.com/office/powerpoint/2010/main" val="3749737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C0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2223406" y="34700"/>
            <a:ext cx="8006443" cy="707886"/>
          </a:xfrm>
          <a:prstGeom prst="rect">
            <a:avLst/>
          </a:prstGeom>
          <a:noFill/>
        </p:spPr>
        <p:txBody>
          <a:bodyPr wrap="square" rtlCol="0">
            <a:spAutoFit/>
          </a:bodyPr>
          <a:lstStyle/>
          <a:p>
            <a:r>
              <a:rPr lang="en-US" sz="4000" dirty="0" smtClean="0">
                <a:solidFill>
                  <a:schemeClr val="bg1"/>
                </a:solidFill>
              </a:rPr>
              <a:t>Ed Norris Brockton High School 1966</a:t>
            </a:r>
            <a:endParaRPr lang="en-US" sz="4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35" y="987105"/>
            <a:ext cx="2852057" cy="38027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5143" y="987105"/>
            <a:ext cx="2852057" cy="3802743"/>
          </a:xfrm>
          <a:prstGeom prst="rect">
            <a:avLst/>
          </a:prstGeom>
        </p:spPr>
      </p:pic>
      <p:sp>
        <p:nvSpPr>
          <p:cNvPr id="8" name="TextBox 7"/>
          <p:cNvSpPr txBox="1"/>
          <p:nvPr/>
        </p:nvSpPr>
        <p:spPr>
          <a:xfrm>
            <a:off x="3262992" y="568005"/>
            <a:ext cx="2963636" cy="6524863"/>
          </a:xfrm>
          <a:prstGeom prst="rect">
            <a:avLst/>
          </a:prstGeom>
          <a:noFill/>
        </p:spPr>
        <p:txBody>
          <a:bodyPr wrap="square" rtlCol="0">
            <a:spAutoFit/>
          </a:bodyPr>
          <a:lstStyle/>
          <a:p>
            <a:r>
              <a:rPr lang="en-US" sz="2000" dirty="0" smtClean="0"/>
              <a:t>While at Brockton High School Ed won the BAA High School Indoor Mile at the Boston Garden, He was the Class A Indoor 2-Mile Champion setting a meet record, Eastern State’s Indoor 2-Mile champ setting a National HS Flat Floor Record, he was the Class A outdoor 2-mile champion with a meet record and the State Meet Outdoor 2-Mile champ setting another meet record. High School PR’s: </a:t>
            </a:r>
          </a:p>
          <a:p>
            <a:r>
              <a:rPr lang="en-US" sz="2000" dirty="0" smtClean="0"/>
              <a:t>2 mile = 9:08.8</a:t>
            </a:r>
          </a:p>
          <a:p>
            <a:r>
              <a:rPr lang="en-US" sz="2000" dirty="0" smtClean="0"/>
              <a:t>3 mile run = 14:17</a:t>
            </a:r>
          </a:p>
          <a:p>
            <a:r>
              <a:rPr lang="en-US" sz="2000" dirty="0" smtClean="0"/>
              <a:t>5.5 mile run = 26:41</a:t>
            </a:r>
          </a:p>
          <a:p>
            <a:endParaRPr lang="en-US" dirty="0"/>
          </a:p>
        </p:txBody>
      </p:sp>
      <p:sp>
        <p:nvSpPr>
          <p:cNvPr id="9" name="TextBox 8"/>
          <p:cNvSpPr txBox="1"/>
          <p:nvPr/>
        </p:nvSpPr>
        <p:spPr>
          <a:xfrm>
            <a:off x="6202910" y="568005"/>
            <a:ext cx="2832233" cy="4401205"/>
          </a:xfrm>
          <a:prstGeom prst="rect">
            <a:avLst/>
          </a:prstGeom>
          <a:noFill/>
        </p:spPr>
        <p:txBody>
          <a:bodyPr wrap="square" rtlCol="0">
            <a:spAutoFit/>
          </a:bodyPr>
          <a:lstStyle/>
          <a:p>
            <a:r>
              <a:rPr lang="en-US" sz="2000" dirty="0" smtClean="0"/>
              <a:t>While at Kent State Ed won many prestigious races such as the </a:t>
            </a:r>
          </a:p>
          <a:p>
            <a:r>
              <a:rPr lang="en-US" sz="2000" dirty="0" smtClean="0"/>
              <a:t>New England 25K road race, the Drake Relays 2 mile, the Ohio University Relays 5k, Mid American 3 mile, and the Western Michigan 2 mile.</a:t>
            </a:r>
          </a:p>
          <a:p>
            <a:endParaRPr lang="en-US" sz="2000" dirty="0"/>
          </a:p>
          <a:p>
            <a:r>
              <a:rPr lang="en-US" sz="2000" dirty="0" smtClean="0"/>
              <a:t>Ed’s colligate PR’s are:</a:t>
            </a:r>
          </a:p>
          <a:p>
            <a:r>
              <a:rPr lang="en-US" sz="2000" dirty="0" smtClean="0"/>
              <a:t>2 Mile = 8:47.4</a:t>
            </a:r>
          </a:p>
          <a:p>
            <a:r>
              <a:rPr lang="en-US" sz="2000" dirty="0" smtClean="0"/>
              <a:t>3 Mile = 13:35</a:t>
            </a:r>
          </a:p>
          <a:p>
            <a:r>
              <a:rPr lang="en-US" sz="2000" dirty="0" smtClean="0"/>
              <a:t>6 Mile = 28:59</a:t>
            </a:r>
            <a:endParaRPr lang="en-US" sz="2000" dirty="0"/>
          </a:p>
        </p:txBody>
      </p:sp>
    </p:spTree>
    <p:extLst>
      <p:ext uri="{BB962C8B-B14F-4D97-AF65-F5344CB8AC3E}">
        <p14:creationId xmlns:p14="http://schemas.microsoft.com/office/powerpoint/2010/main" val="4181830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103120" y="136038"/>
            <a:ext cx="7639143" cy="584775"/>
          </a:xfrm>
          <a:prstGeom prst="rect">
            <a:avLst/>
          </a:prstGeom>
          <a:noFill/>
        </p:spPr>
        <p:txBody>
          <a:bodyPr wrap="none" rtlCol="0">
            <a:spAutoFit/>
          </a:bodyPr>
          <a:lstStyle/>
          <a:p>
            <a:r>
              <a:rPr lang="en-US" sz="3200" dirty="0" smtClean="0">
                <a:solidFill>
                  <a:schemeClr val="bg1"/>
                </a:solidFill>
              </a:rPr>
              <a:t>Stephen ‘Spike’ Paranya: Lexington H.S. 1957</a:t>
            </a:r>
            <a:endParaRPr lang="en-US" sz="3200" dirty="0">
              <a:solidFill>
                <a:schemeClr val="bg1"/>
              </a:solidFill>
            </a:endParaRPr>
          </a:p>
        </p:txBody>
      </p:sp>
      <p:pic>
        <p:nvPicPr>
          <p:cNvPr id="11" name="Picture 10" descr="Spike anchor USMC"/>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38042" y="4270483"/>
            <a:ext cx="1832866" cy="2443822"/>
          </a:xfrm>
          <a:prstGeom prst="rect">
            <a:avLst/>
          </a:prstGeom>
        </p:spPr>
      </p:pic>
      <p:pic>
        <p:nvPicPr>
          <p:cNvPr id="12" name="Picture 11" descr="Spike Lexington HS white stadium"/>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72291" y="854163"/>
            <a:ext cx="1998617" cy="2664823"/>
          </a:xfrm>
          <a:prstGeom prst="rect">
            <a:avLst/>
          </a:prstGeom>
        </p:spPr>
      </p:pic>
      <p:pic>
        <p:nvPicPr>
          <p:cNvPr id="13" name="Picture 12" descr="spike military"/>
          <p:cNvPicPr>
            <a:picLocks noGrp="1" noChangeAspect="1"/>
          </p:cNvPicPr>
          <p:nvPr isPhoto="1"/>
        </p:nvPicPr>
        <p:blipFill>
          <a:blip r:embed="rId4">
            <a:lum/>
            <a:extLst>
              <a:ext uri="{28A0092B-C50C-407E-A947-70E740481C1C}">
                <a14:useLocalDpi xmlns:a14="http://schemas.microsoft.com/office/drawing/2010/main" val="0"/>
              </a:ext>
            </a:extLst>
          </a:blip>
          <a:stretch>
            <a:fillRect/>
          </a:stretch>
        </p:blipFill>
        <p:spPr>
          <a:xfrm>
            <a:off x="4909421" y="4270483"/>
            <a:ext cx="2166629" cy="2443822"/>
          </a:xfrm>
          <a:prstGeom prst="rect">
            <a:avLst/>
          </a:prstGeom>
        </p:spPr>
      </p:pic>
      <p:pic>
        <p:nvPicPr>
          <p:cNvPr id="14" name="Picture 13" descr="Spike vs Mullin"/>
          <p:cNvPicPr>
            <a:picLocks noGrp="1" noChangeAspect="1"/>
          </p:cNvPicPr>
          <p:nvPr isPhoto="1"/>
        </p:nvPicPr>
        <p:blipFill>
          <a:blip r:embed="rId5">
            <a:lum/>
            <a:extLst>
              <a:ext uri="{28A0092B-C50C-407E-A947-70E740481C1C}">
                <a14:useLocalDpi xmlns:a14="http://schemas.microsoft.com/office/drawing/2010/main" val="0"/>
              </a:ext>
            </a:extLst>
          </a:blip>
          <a:stretch>
            <a:fillRect/>
          </a:stretch>
        </p:blipFill>
        <p:spPr>
          <a:xfrm>
            <a:off x="6522446" y="854163"/>
            <a:ext cx="1998617" cy="2664823"/>
          </a:xfrm>
          <a:prstGeom prst="rect">
            <a:avLst/>
          </a:prstGeom>
        </p:spPr>
      </p:pic>
      <p:sp>
        <p:nvSpPr>
          <p:cNvPr id="3" name="TextBox 2"/>
          <p:cNvSpPr txBox="1"/>
          <p:nvPr/>
        </p:nvSpPr>
        <p:spPr>
          <a:xfrm>
            <a:off x="2560320" y="854163"/>
            <a:ext cx="2834640" cy="3693319"/>
          </a:xfrm>
          <a:prstGeom prst="rect">
            <a:avLst/>
          </a:prstGeom>
          <a:noFill/>
        </p:spPr>
        <p:txBody>
          <a:bodyPr wrap="square" rtlCol="0">
            <a:spAutoFit/>
          </a:bodyPr>
          <a:lstStyle/>
          <a:p>
            <a:r>
              <a:rPr lang="en-US" dirty="0" smtClean="0"/>
              <a:t>Pictured here is Spike Paranya as he sets another record at White Stadium in the State meet in XC. </a:t>
            </a:r>
          </a:p>
          <a:p>
            <a:r>
              <a:rPr lang="en-US" dirty="0" smtClean="0"/>
              <a:t>His PR’s were: </a:t>
            </a:r>
          </a:p>
          <a:p>
            <a:r>
              <a:rPr lang="en-US" dirty="0" smtClean="0"/>
              <a:t>1 Mile = 4:27.0</a:t>
            </a:r>
          </a:p>
          <a:p>
            <a:r>
              <a:rPr lang="en-US" dirty="0" smtClean="0"/>
              <a:t>1000 Yards = 2:19.2</a:t>
            </a:r>
          </a:p>
          <a:p>
            <a:r>
              <a:rPr lang="en-US" dirty="0" smtClean="0"/>
              <a:t>880 Yards = 1:53.4</a:t>
            </a:r>
          </a:p>
          <a:p>
            <a:r>
              <a:rPr lang="en-US" dirty="0" smtClean="0"/>
              <a:t>440 Yards = 48.7</a:t>
            </a:r>
          </a:p>
          <a:p>
            <a:r>
              <a:rPr lang="en-US" dirty="0" smtClean="0"/>
              <a:t>220 Yards = 22.4</a:t>
            </a:r>
          </a:p>
          <a:p>
            <a:r>
              <a:rPr lang="en-US" dirty="0" smtClean="0"/>
              <a:t>Long Jump = 21’6”</a:t>
            </a:r>
          </a:p>
          <a:p>
            <a:r>
              <a:rPr lang="en-US" dirty="0" smtClean="0"/>
              <a:t>“1957 ALL AMERICAN TEAM FOR THE 880.</a:t>
            </a:r>
          </a:p>
        </p:txBody>
      </p:sp>
      <p:sp>
        <p:nvSpPr>
          <p:cNvPr id="15" name="TextBox 14"/>
          <p:cNvSpPr txBox="1"/>
          <p:nvPr/>
        </p:nvSpPr>
        <p:spPr>
          <a:xfrm>
            <a:off x="8689075" y="854163"/>
            <a:ext cx="2944907" cy="2585323"/>
          </a:xfrm>
          <a:prstGeom prst="rect">
            <a:avLst/>
          </a:prstGeom>
          <a:noFill/>
        </p:spPr>
        <p:txBody>
          <a:bodyPr wrap="square" rtlCol="0">
            <a:spAutoFit/>
          </a:bodyPr>
          <a:lstStyle/>
          <a:p>
            <a:r>
              <a:rPr lang="en-US" dirty="0" smtClean="0"/>
              <a:t>At Wesleyan College Spike would collect 5 New England and IC4A Championships. Here he wins the IC4A Championship in the mile over Favored Mark Mullins.</a:t>
            </a:r>
          </a:p>
          <a:p>
            <a:r>
              <a:rPr lang="en-US" dirty="0" smtClean="0"/>
              <a:t>PR’s at Wesleyan:</a:t>
            </a:r>
          </a:p>
          <a:p>
            <a:r>
              <a:rPr lang="en-US" dirty="0" smtClean="0"/>
              <a:t>880 = 1:52.4</a:t>
            </a:r>
          </a:p>
          <a:p>
            <a:r>
              <a:rPr lang="en-US" dirty="0" smtClean="0"/>
              <a:t>1 Mile = 4:07.0</a:t>
            </a:r>
            <a:endParaRPr lang="en-US" dirty="0"/>
          </a:p>
        </p:txBody>
      </p:sp>
      <p:sp>
        <p:nvSpPr>
          <p:cNvPr id="16" name="TextBox 15"/>
          <p:cNvSpPr txBox="1"/>
          <p:nvPr/>
        </p:nvSpPr>
        <p:spPr>
          <a:xfrm>
            <a:off x="7146185" y="4270483"/>
            <a:ext cx="4557932" cy="2585323"/>
          </a:xfrm>
          <a:prstGeom prst="rect">
            <a:avLst/>
          </a:prstGeom>
          <a:noFill/>
        </p:spPr>
        <p:txBody>
          <a:bodyPr wrap="square" rtlCol="0">
            <a:spAutoFit/>
          </a:bodyPr>
          <a:lstStyle/>
          <a:p>
            <a:r>
              <a:rPr lang="en-US" dirty="0" smtClean="0"/>
              <a:t>Spike would reach the rank of Lieutenant in the United States Marine Corps where he also competed and coached the USMC Track Team. Pictured on the far left is Spike anchoring the SMR and bringing home the Gold at the USMC Quantico Relays. Spike’s team </a:t>
            </a:r>
            <a:r>
              <a:rPr lang="en-US" smtClean="0"/>
              <a:t>consisted of such </a:t>
            </a:r>
            <a:r>
              <a:rPr lang="en-US" dirty="0" smtClean="0"/>
              <a:t>stars like </a:t>
            </a:r>
            <a:r>
              <a:rPr lang="en-US" dirty="0"/>
              <a:t>Larry </a:t>
            </a:r>
            <a:r>
              <a:rPr lang="en-US" dirty="0" smtClean="0"/>
              <a:t>Rawson and Billy Mills who would go on to win a Gold Medal at the 1964 Olympic Games.</a:t>
            </a:r>
            <a:endParaRPr lang="en-US" dirty="0"/>
          </a:p>
        </p:txBody>
      </p:sp>
    </p:spTree>
    <p:extLst>
      <p:ext uri="{BB962C8B-B14F-4D97-AF65-F5344CB8AC3E}">
        <p14:creationId xmlns:p14="http://schemas.microsoft.com/office/powerpoint/2010/main" val="3157344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2028</TotalTime>
  <Words>1006</Words>
  <Application>Microsoft Office PowerPoint</Application>
  <PresentationFormat>Widescreen</PresentationFormat>
  <Paragraphs>107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Christopher Woods</cp:lastModifiedBy>
  <cp:revision>34</cp:revision>
  <dcterms:created xsi:type="dcterms:W3CDTF">2018-01-26T02:27:28Z</dcterms:created>
  <dcterms:modified xsi:type="dcterms:W3CDTF">2018-01-28T20:16:56Z</dcterms:modified>
</cp:coreProperties>
</file>